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8" r:id="rId4"/>
    <p:sldId id="259" r:id="rId5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copying lists,</a:t>
            </a:r>
            <a:r>
              <a:rPr lang="en-US" i="1"/>
              <a:t> </a:t>
            </a:r>
            <a:r>
              <a:rPr lang="en-US" sz="2400" i="1"/>
              <a:t>page 63</a:t>
            </a:r>
            <a:endParaRPr lang="en-US" sz="2400" i="1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95045" y="2077085"/>
            <a:ext cx="4867275" cy="38481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8" name="Picture 7" descr="diagram (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947410" cy="3308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statements and conditional tests, </a:t>
            </a:r>
            <a:r>
              <a:rPr lang="en-US" sz="2400" i="1"/>
              <a:t>page 72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47140" y="2605405"/>
            <a:ext cx="4362450" cy="2790825"/>
          </a:xfrm>
          <a:prstGeom prst="rect">
            <a:avLst/>
          </a:prstGeom>
        </p:spPr>
      </p:pic>
      <p:pic>
        <p:nvPicPr>
          <p:cNvPr id="7" name="Picture 6" descr="diagram (5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590" y="2605405"/>
            <a:ext cx="6058535" cy="37414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conditional tests and equality checks, </a:t>
            </a:r>
            <a:r>
              <a:rPr lang="en-US" sz="2400" i="1"/>
              <a:t>page 73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99515" y="2005330"/>
            <a:ext cx="4457700" cy="399097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diagram (2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271270"/>
            <a:ext cx="4836160" cy="55867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conditional tests,</a:t>
            </a:r>
            <a:r>
              <a:rPr lang="en-US" sz="2000" i="1"/>
              <a:t> </a:t>
            </a:r>
            <a:r>
              <a:rPr lang="en-US" sz="2400" i="1"/>
              <a:t>page 74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75715" y="2519680"/>
            <a:ext cx="4305300" cy="2962275"/>
          </a:xfrm>
          <a:prstGeom prst="rect">
            <a:avLst/>
          </a:prstGeom>
        </p:spPr>
      </p:pic>
      <p:pic>
        <p:nvPicPr>
          <p:cNvPr id="7" name="Picture 6" descr="diagram (5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50" y="1644015"/>
            <a:ext cx="5090160" cy="42684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conditional tests, </a:t>
            </a:r>
            <a:r>
              <a:rPr lang="en-US" sz="2400" i="1"/>
              <a:t>page 75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47445" y="2157730"/>
            <a:ext cx="4562475" cy="3686175"/>
          </a:xfrm>
          <a:prstGeom prst="rect">
            <a:avLst/>
          </a:prstGeom>
        </p:spPr>
      </p:pic>
      <p:pic>
        <p:nvPicPr>
          <p:cNvPr id="8" name="Picture 7" descr="diagram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2103755"/>
            <a:ext cx="4719955" cy="3740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conditional tests, </a:t>
            </a:r>
            <a:r>
              <a:rPr lang="en-US" sz="2400" i="1"/>
              <a:t>page 76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3255" y="2448560"/>
            <a:ext cx="4448175" cy="3105150"/>
          </a:xfrm>
          <a:prstGeom prst="rect">
            <a:avLst/>
          </a:prstGeom>
        </p:spPr>
      </p:pic>
      <p:pic>
        <p:nvPicPr>
          <p:cNvPr id="7" name="Picture 6" descr="diagram (4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45" y="2055495"/>
            <a:ext cx="4909820" cy="3891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Boolean expressions, </a:t>
            </a:r>
            <a:r>
              <a:rPr lang="en-US" sz="2400" i="1"/>
              <a:t>page 77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84300" y="1825625"/>
            <a:ext cx="4088130" cy="435165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 descr="diagram (4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1825625"/>
            <a:ext cx="6286500" cy="3434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statements, </a:t>
            </a:r>
            <a:r>
              <a:rPr lang="en-US" sz="2400" i="1"/>
              <a:t>page 78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31290" y="1825625"/>
            <a:ext cx="3994785" cy="4351655"/>
          </a:xfrm>
          <a:prstGeom prst="rect">
            <a:avLst/>
          </a:prstGeom>
        </p:spPr>
      </p:pic>
      <p:pic>
        <p:nvPicPr>
          <p:cNvPr id="8" name="Picture 7" descr="diagram (4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815" y="2489200"/>
            <a:ext cx="6301105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if-else statements, </a:t>
            </a:r>
            <a:r>
              <a:rPr lang="en-US" sz="2400"/>
              <a:t>page 79</a:t>
            </a:r>
            <a:endParaRPr 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85240" y="3119755"/>
            <a:ext cx="4286250" cy="176212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diagram (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15" y="1343660"/>
            <a:ext cx="6398895" cy="5315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if-elif-else chain, </a:t>
            </a:r>
            <a:r>
              <a:rPr lang="en-US" sz="2400" i="1"/>
              <a:t>page 80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04290" y="2157730"/>
            <a:ext cx="4248150" cy="368617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diagram (3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915" y="1537335"/>
            <a:ext cx="6522085" cy="49288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using multiple elif blocks, </a:t>
            </a:r>
            <a:r>
              <a:rPr lang="en-US" sz="2400" i="1"/>
              <a:t>page 81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896110"/>
            <a:ext cx="3571875" cy="496189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diagram (3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95" y="1825625"/>
            <a:ext cx="6387465" cy="40271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copying lists, </a:t>
            </a:r>
            <a:r>
              <a:rPr lang="en-US" sz="2400" i="1"/>
              <a:t>page 64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18870" y="2286635"/>
            <a:ext cx="4619625" cy="3429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diagram (2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05" y="1825625"/>
            <a:ext cx="5268595" cy="40557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omitting else, testing multiple conds.,  </a:t>
            </a:r>
            <a:r>
              <a:rPr lang="en-US" sz="2665" i="1"/>
              <a:t>page 82</a:t>
            </a:r>
            <a:endParaRPr lang="en-US" sz="2665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99515" y="2491105"/>
            <a:ext cx="4457700" cy="301942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diagram (3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363845" cy="27882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statements for multiple conditions, </a:t>
            </a:r>
            <a:r>
              <a:rPr lang="en-US" sz="2400" i="1"/>
              <a:t>page 83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56970" y="1529080"/>
            <a:ext cx="4543425" cy="3371850"/>
          </a:xfrm>
          <a:prstGeom prst="rect">
            <a:avLst/>
          </a:prstGeom>
        </p:spPr>
      </p:pic>
      <p:pic>
        <p:nvPicPr>
          <p:cNvPr id="6" name="Picture 5" descr="diagram (3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5001260"/>
            <a:ext cx="9086850" cy="18567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TRY IT YOURSELF, </a:t>
            </a:r>
            <a:r>
              <a:rPr lang="en-US" sz="2400" i="1"/>
              <a:t>page 84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84885" y="1353820"/>
            <a:ext cx="3647440" cy="550418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diagram (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17170"/>
            <a:ext cx="4561840" cy="66408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statements with lists, </a:t>
            </a:r>
            <a:r>
              <a:rPr lang="en-US" sz="2400"/>
              <a:t>page 85</a:t>
            </a:r>
            <a:endParaRPr 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380490"/>
            <a:ext cx="4629150" cy="3714750"/>
          </a:xfrm>
          <a:prstGeom prst="rect">
            <a:avLst/>
          </a:prstGeom>
        </p:spPr>
      </p:pic>
      <p:pic>
        <p:nvPicPr>
          <p:cNvPr id="6" name="Picture 5" descr="diagram (4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60" y="4940935"/>
            <a:ext cx="8702040" cy="19170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if statements with loops to handle list items, </a:t>
            </a:r>
            <a:r>
              <a:rPr lang="en-US" sz="2400"/>
              <a:t>page 86</a:t>
            </a:r>
            <a:endParaRPr 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551305"/>
            <a:ext cx="4708525" cy="5025390"/>
          </a:xfrm>
          <a:prstGeom prst="rect">
            <a:avLst/>
          </a:prstGeom>
        </p:spPr>
      </p:pic>
      <p:pic>
        <p:nvPicPr>
          <p:cNvPr id="6" name="Picture 5" descr="diagram (4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20" y="3136900"/>
            <a:ext cx="7815580" cy="18535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statements with multiple lists, </a:t>
            </a:r>
            <a:r>
              <a:rPr lang="en-US" sz="2400" i="1"/>
              <a:t>page 87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6690" y="2466975"/>
            <a:ext cx="4726940" cy="3373755"/>
          </a:xfrm>
          <a:prstGeom prst="rect">
            <a:avLst/>
          </a:prstGeom>
        </p:spPr>
      </p:pic>
      <p:pic>
        <p:nvPicPr>
          <p:cNvPr id="6" name="Picture 5" descr="diagram (4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75" y="3341370"/>
            <a:ext cx="7464425" cy="19234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TRY IT YOURSELF, </a:t>
            </a:r>
            <a:r>
              <a:rPr lang="en-US" sz="2400" i="1"/>
              <a:t>page 88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414780"/>
            <a:ext cx="4199255" cy="5273675"/>
          </a:xfrm>
          <a:prstGeom prst="rect">
            <a:avLst/>
          </a:prstGeom>
        </p:spPr>
      </p:pic>
      <p:pic>
        <p:nvPicPr>
          <p:cNvPr id="6" name="Picture 5" descr="diagram (4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895" y="2701290"/>
            <a:ext cx="7952105" cy="30346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styling and using if statements, </a:t>
            </a:r>
            <a:r>
              <a:rPr lang="en-US" sz="2400" i="1"/>
              <a:t>page 89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55295" y="1691005"/>
            <a:ext cx="3809365" cy="4351655"/>
          </a:xfrm>
          <a:prstGeom prst="rect">
            <a:avLst/>
          </a:prstGeom>
        </p:spPr>
      </p:pic>
      <p:pic>
        <p:nvPicPr>
          <p:cNvPr id="6" name="Picture 5" descr="diagram (4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660" y="4381500"/>
            <a:ext cx="792734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Ch6 Dictionaries, </a:t>
            </a:r>
            <a:r>
              <a:rPr lang="en-US" sz="2400" i="1"/>
              <a:t>page 91</a:t>
            </a:r>
            <a:endParaRPr lang="en-US" sz="2400" i="1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43330" y="1825625"/>
            <a:ext cx="4370070" cy="4351655"/>
          </a:xfrm>
          <a:prstGeom prst="rect">
            <a:avLst/>
          </a:prstGeom>
        </p:spPr>
      </p:pic>
      <p:pic>
        <p:nvPicPr>
          <p:cNvPr id="8" name="Picture 7" descr="diagram (4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2208530"/>
            <a:ext cx="5547995" cy="35858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dictionaries, </a:t>
            </a:r>
            <a:r>
              <a:rPr lang="en-US" sz="2400" i="1"/>
              <a:t>page 92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04595" y="2515235"/>
            <a:ext cx="4448175" cy="2971800"/>
          </a:xfrm>
          <a:prstGeom prst="rect">
            <a:avLst/>
          </a:prstGeom>
        </p:spPr>
      </p:pic>
      <p:pic>
        <p:nvPicPr>
          <p:cNvPr id="8" name="Picture 7" descr="diagram (55)"/>
          <p:cNvPicPr>
            <a:picLocks noChangeAspect="1"/>
          </p:cNvPicPr>
          <p:nvPr/>
        </p:nvPicPr>
        <p:blipFill>
          <a:blip r:embed="rId2"/>
          <a:srcRect l="39833" t="10200" r="39739" b="11752"/>
          <a:stretch>
            <a:fillRect/>
          </a:stretch>
        </p:blipFill>
        <p:spPr>
          <a:xfrm>
            <a:off x="7945120" y="3429000"/>
            <a:ext cx="2494915" cy="1564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working with lists, </a:t>
            </a:r>
            <a:r>
              <a:rPr lang="en-US" sz="2400" i="1"/>
              <a:t>page 65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33805" y="1450340"/>
            <a:ext cx="3855720" cy="540766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diagram (2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825625"/>
            <a:ext cx="6858000" cy="37287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accessing and modifying dictionaries, </a:t>
            </a:r>
            <a:r>
              <a:rPr lang="en-US" sz="2400" i="1"/>
              <a:t>page 93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89990" y="2205355"/>
            <a:ext cx="4476750" cy="3590925"/>
          </a:xfrm>
          <a:prstGeom prst="rect">
            <a:avLst/>
          </a:prstGeom>
        </p:spPr>
      </p:pic>
      <p:pic>
        <p:nvPicPr>
          <p:cNvPr id="8" name="Picture 7" descr="diagram (56)"/>
          <p:cNvPicPr>
            <a:picLocks noChangeAspect="1"/>
          </p:cNvPicPr>
          <p:nvPr/>
        </p:nvPicPr>
        <p:blipFill>
          <a:blip r:embed="rId2"/>
          <a:srcRect l="35771" t="7924" r="35885" b="9381"/>
          <a:stretch>
            <a:fillRect/>
          </a:stretch>
        </p:blipFill>
        <p:spPr>
          <a:xfrm>
            <a:off x="6823710" y="2973705"/>
            <a:ext cx="3455670" cy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tuples, </a:t>
            </a:r>
            <a:r>
              <a:rPr lang="en-US" sz="2400" i="1"/>
              <a:t>pages 66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90295" y="1957705"/>
            <a:ext cx="4676775" cy="408622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diagram (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35" y="1413510"/>
            <a:ext cx="6425565" cy="5444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tuples, </a:t>
            </a:r>
            <a:r>
              <a:rPr lang="en-US" sz="2400" i="1"/>
              <a:t>page 67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4570" y="2305685"/>
            <a:ext cx="4848225" cy="3390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diagram (2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95" y="1825625"/>
            <a:ext cx="6334125" cy="3960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code styling, </a:t>
            </a:r>
            <a:r>
              <a:rPr lang="en-US" sz="2400" i="1"/>
              <a:t>page 68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4330" y="2158365"/>
            <a:ext cx="4305300" cy="301942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sz="2400"/>
              <a:t>Notes:</a:t>
            </a:r>
            <a:endParaRPr lang="en-US" sz="2400"/>
          </a:p>
          <a:p>
            <a:r>
              <a:rPr lang="en-US" sz="2400"/>
              <a:t>https://peps.python.org/pep-0008/</a:t>
            </a:r>
            <a:endParaRPr 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code styling (PEP8), </a:t>
            </a:r>
            <a:r>
              <a:rPr lang="en-US" sz="2400" i="1"/>
              <a:t>page 69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7115" y="2033905"/>
            <a:ext cx="4762500" cy="393382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diagram (2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980" y="1838960"/>
            <a:ext cx="6383020" cy="4128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Ch4 Summary, </a:t>
            </a:r>
            <a:r>
              <a:rPr lang="en-US" sz="2400" i="1"/>
              <a:t>page 70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2668905" cy="4351655"/>
          </a:xfrm>
          <a:prstGeom prst="rect">
            <a:avLst/>
          </a:prstGeom>
        </p:spPr>
      </p:pic>
      <p:pic>
        <p:nvPicPr>
          <p:cNvPr id="7" name="Picture 6" descr="diagram (5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65" y="1691005"/>
            <a:ext cx="7064375" cy="4351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06105" y="1691005"/>
            <a:ext cx="2858135" cy="3230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Ch5: if statements</a:t>
            </a:r>
            <a:r>
              <a:rPr lang="en-US" sz="2000" i="1"/>
              <a:t>, </a:t>
            </a:r>
            <a:r>
              <a:rPr lang="en-US" sz="2400" i="1"/>
              <a:t>page 72</a:t>
            </a:r>
            <a:endParaRPr lang="en-US" sz="24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28090" y="2537460"/>
            <a:ext cx="4400550" cy="2362200"/>
          </a:xfrm>
          <a:prstGeom prst="rect">
            <a:avLst/>
          </a:prstGeom>
        </p:spPr>
      </p:pic>
      <p:pic>
        <p:nvPicPr>
          <p:cNvPr id="9" name="Picture 8" descr="diagram (5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1950085"/>
            <a:ext cx="6657975" cy="3537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</Words>
  <Application>WPS Presentation</Application>
  <PresentationFormat>Widescreen</PresentationFormat>
  <Paragraphs>63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copying lists, page 63</vt:lpstr>
      <vt:lpstr>copying lists, page 64</vt:lpstr>
      <vt:lpstr>working with lists, page 65</vt:lpstr>
      <vt:lpstr>tuples, pages 66</vt:lpstr>
      <vt:lpstr>tuples, page 67</vt:lpstr>
      <vt:lpstr>code styling, page 68</vt:lpstr>
      <vt:lpstr>code styling (PEP8), page 69</vt:lpstr>
      <vt:lpstr>Ch4 Summary, page 70</vt:lpstr>
      <vt:lpstr>Ch5: if statements, page 72</vt:lpstr>
      <vt:lpstr>if statements and conditional tests, page 72</vt:lpstr>
      <vt:lpstr>conditional tests and equality checks, page 73</vt:lpstr>
      <vt:lpstr>conditional tests, page 74</vt:lpstr>
      <vt:lpstr>conditional tests, page 75</vt:lpstr>
      <vt:lpstr>conditional tests, page 76</vt:lpstr>
      <vt:lpstr>Boolean expressions, page 77</vt:lpstr>
      <vt:lpstr>if statements, page 78</vt:lpstr>
      <vt:lpstr>if-else statements, page 79</vt:lpstr>
      <vt:lpstr>if-elif-else chain, page 80</vt:lpstr>
      <vt:lpstr>using multiple elif blocks, page 81</vt:lpstr>
      <vt:lpstr>omitting else, testing multiple conds.,  page 82</vt:lpstr>
      <vt:lpstr>if statements for multiple conditions, page 83</vt:lpstr>
      <vt:lpstr>TRY IT YOURSELF, page 84</vt:lpstr>
      <vt:lpstr>if statements with lists, page 85</vt:lpstr>
      <vt:lpstr>if statements with loops to handle list items, page 86</vt:lpstr>
      <vt:lpstr>if statements with multiple lists, page 87</vt:lpstr>
      <vt:lpstr>TRY IT YOURSELF, page 88</vt:lpstr>
      <vt:lpstr>styling and using if statements, page 89</vt:lpstr>
      <vt:lpstr>Ch6 Dictionaries, page 91</vt:lpstr>
      <vt:lpstr>python dictionaries, page 92</vt:lpstr>
      <vt:lpstr>accessing and modifying dictionaries, page 93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lists in python, page 63</dc:title>
  <dc:creator/>
  <cp:lastModifiedBy>matht</cp:lastModifiedBy>
  <cp:revision>14</cp:revision>
  <dcterms:created xsi:type="dcterms:W3CDTF">2024-04-29T06:53:00Z</dcterms:created>
  <dcterms:modified xsi:type="dcterms:W3CDTF">2024-05-01T13:20:49Z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4A589DBB51D7489790E0ABEDDEDA6176_12</vt:lpwstr>
  </property>
  <property fmtid="{D5CDD505-2E9C-101B-9397-08002B2CF9AE}" pid="3" name="KSOProductBuildVer">
    <vt:lpwstr>1033-12.2.0.16731</vt:lpwstr>
  </property>
</Properties>
</file>